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520" r:id="rId2"/>
    <p:sldId id="521" r:id="rId3"/>
    <p:sldId id="522" r:id="rId4"/>
    <p:sldId id="523" r:id="rId5"/>
    <p:sldId id="524" r:id="rId6"/>
    <p:sldId id="525" r:id="rId7"/>
    <p:sldId id="526" r:id="rId8"/>
    <p:sldId id="527" r:id="rId9"/>
    <p:sldId id="528" r:id="rId10"/>
    <p:sldId id="529" r:id="rId11"/>
    <p:sldId id="530" r:id="rId12"/>
    <p:sldId id="531" r:id="rId13"/>
    <p:sldId id="532" r:id="rId14"/>
    <p:sldId id="534" r:id="rId15"/>
    <p:sldId id="533" r:id="rId16"/>
    <p:sldId id="535" r:id="rId17"/>
    <p:sldId id="536" r:id="rId18"/>
    <p:sldId id="537" r:id="rId19"/>
    <p:sldId id="53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16"/>
    <p:restoredTop sz="82853"/>
  </p:normalViewPr>
  <p:slideViewPr>
    <p:cSldViewPr snapToGrid="0" snapToObjects="1">
      <p:cViewPr varScale="1">
        <p:scale>
          <a:sx n="103" d="100"/>
          <a:sy n="103" d="100"/>
        </p:scale>
        <p:origin x="16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3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59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9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940" y="585191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5</a:t>
            </a:r>
            <a:r>
              <a:rPr lang="en-US" altLang="ko-KR" b="1" baseline="30000" dirty="0">
                <a:latin typeface="Arial"/>
                <a:cs typeface="Arial"/>
              </a:rPr>
              <a:t>th</a:t>
            </a:r>
            <a:r>
              <a:rPr lang="en-US" altLang="ko-KR" b="1" dirty="0">
                <a:latin typeface="Arial"/>
                <a:cs typeface="Arial"/>
              </a:rPr>
              <a:t> Lecture														2020. 4.16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6481" y="2747244"/>
            <a:ext cx="319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Arial"/>
                <a:cs typeface="Arial"/>
              </a:rPr>
              <a:t>파이썬</a:t>
            </a:r>
            <a:r>
              <a:rPr lang="ko-KR" altLang="en-US" sz="2400" dirty="0">
                <a:latin typeface="Arial"/>
                <a:cs typeface="Arial"/>
              </a:rPr>
              <a:t> 프로그래밍 </a:t>
            </a:r>
            <a:r>
              <a:rPr lang="en-US" altLang="ko-KR" sz="2400" dirty="0">
                <a:latin typeface="Arial"/>
                <a:cs typeface="Arial"/>
              </a:rPr>
              <a:t>(II)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141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8F1A2-99DB-0949-AF25-D8B1B2EDFCED}"/>
              </a:ext>
            </a:extLst>
          </p:cNvPr>
          <p:cNvSpPr txBox="1"/>
          <p:nvPr/>
        </p:nvSpPr>
        <p:spPr>
          <a:xfrm>
            <a:off x="3120320" y="464696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 err="1"/>
              <a:t>iPython</a:t>
            </a:r>
            <a:r>
              <a:rPr kumimoji="1" lang="en-US" altLang="ko-Kore-KR" sz="2800" b="1" dirty="0"/>
              <a:t> Notebook</a:t>
            </a:r>
            <a:endParaRPr kumimoji="1" lang="ko-Kore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CA067-C4E0-BF45-BD0B-4C52F9FD74D9}"/>
              </a:ext>
            </a:extLst>
          </p:cNvPr>
          <p:cNvSpPr txBox="1"/>
          <p:nvPr/>
        </p:nvSpPr>
        <p:spPr>
          <a:xfrm>
            <a:off x="148281" y="1543239"/>
            <a:ext cx="554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Chapter 6.ipynb 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knockdown.xlsx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다운로드받을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83A3-DEA1-1F43-A069-D1E061108D2A}"/>
              </a:ext>
            </a:extLst>
          </p:cNvPr>
          <p:cNvSpPr txBox="1"/>
          <p:nvPr/>
        </p:nvSpPr>
        <p:spPr>
          <a:xfrm>
            <a:off x="148281" y="2543446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오늘</a:t>
            </a:r>
            <a:r>
              <a:rPr kumimoji="1" lang="ko-KR" altLang="en-US" b="1" dirty="0"/>
              <a:t> 수행할 시각화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02A2E-A8DC-BA4E-BF2F-4874F2F65A3A}"/>
              </a:ext>
            </a:extLst>
          </p:cNvPr>
          <p:cNvSpPr txBox="1"/>
          <p:nvPr/>
        </p:nvSpPr>
        <p:spPr>
          <a:xfrm>
            <a:off x="148281" y="3206559"/>
            <a:ext cx="84583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데이터의</a:t>
            </a:r>
            <a:r>
              <a:rPr kumimoji="1" lang="ko-KR" altLang="en-US" b="1" dirty="0"/>
              <a:t> 규모에 따라서 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포인트 약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 이내의 소규모의 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세포 실험 데이터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포인트 </a:t>
            </a:r>
            <a:r>
              <a:rPr kumimoji="1" lang="ko-KR" altLang="en-US" dirty="0" err="1"/>
              <a:t>수천개</a:t>
            </a:r>
            <a:r>
              <a:rPr kumimoji="1" lang="ko-KR" altLang="en-US" dirty="0"/>
              <a:t> 이내의 중규모 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Covid-19 </a:t>
            </a:r>
            <a:r>
              <a:rPr kumimoji="1" lang="ko-KR" altLang="en-US" dirty="0" err="1"/>
              <a:t>확진자</a:t>
            </a:r>
            <a:r>
              <a:rPr kumimoji="1" lang="ko-KR" altLang="en-US" dirty="0"/>
              <a:t> 데이터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데이터</a:t>
            </a:r>
            <a:r>
              <a:rPr kumimoji="1" lang="ko-KR" altLang="en-US" dirty="0"/>
              <a:t> 포인트 수만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수십만개</a:t>
            </a:r>
            <a:r>
              <a:rPr kumimoji="1" lang="ko-KR" altLang="en-US" dirty="0"/>
              <a:t> 정도의 대규모 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Arabidopsis Expression Data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B3C0A-0B9E-F943-B2F9-EAC2D22173CB}"/>
              </a:ext>
            </a:extLst>
          </p:cNvPr>
          <p:cNvSpPr txBox="1"/>
          <p:nvPr/>
        </p:nvSpPr>
        <p:spPr>
          <a:xfrm>
            <a:off x="148280" y="5239211"/>
            <a:ext cx="2598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시각화의</a:t>
            </a:r>
            <a:r>
              <a:rPr kumimoji="1" lang="ko-KR" altLang="en-US" b="1" dirty="0"/>
              <a:t> 종류에 따라서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Boxplot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Heat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126612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299D4-4AF8-BC40-B63F-32A62AFB82A1}"/>
              </a:ext>
            </a:extLst>
          </p:cNvPr>
          <p:cNvSpPr txBox="1"/>
          <p:nvPr/>
        </p:nvSpPr>
        <p:spPr>
          <a:xfrm>
            <a:off x="3120320" y="464696"/>
            <a:ext cx="258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‘Dynamite Plot’ </a:t>
            </a:r>
            <a:endParaRPr kumimoji="1" lang="ko-Kore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BC481-EDB3-3948-AF2C-2C9207DC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3" y="1430736"/>
            <a:ext cx="3425120" cy="42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20406-F057-5549-97F6-B0C27A976ED8}"/>
              </a:ext>
            </a:extLst>
          </p:cNvPr>
          <p:cNvSpPr txBox="1"/>
          <p:nvPr/>
        </p:nvSpPr>
        <p:spPr>
          <a:xfrm>
            <a:off x="3842950" y="1569308"/>
            <a:ext cx="481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복수의 샘플의 평균값과 이의 </a:t>
            </a:r>
            <a:r>
              <a:rPr kumimoji="1" lang="en-US" altLang="ko-KR" dirty="0"/>
              <a:t>Standard Error of Mean</a:t>
            </a:r>
            <a:r>
              <a:rPr kumimoji="1" lang="ko-KR" altLang="en-US" dirty="0"/>
              <a:t>을 막대그래프와 </a:t>
            </a:r>
            <a:r>
              <a:rPr kumimoji="1" lang="en-US" altLang="ko-KR" dirty="0"/>
              <a:t>Error Bar </a:t>
            </a:r>
            <a:r>
              <a:rPr kumimoji="1" lang="ko-KR" altLang="en-US" dirty="0"/>
              <a:t>로 표시</a:t>
            </a:r>
            <a:r>
              <a:rPr kumimoji="1" lang="en-US" altLang="ko-KR" dirty="0"/>
              <a:t>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A430D-7E8C-5A4E-91B5-65429E52CF3B}"/>
              </a:ext>
            </a:extLst>
          </p:cNvPr>
          <p:cNvSpPr txBox="1"/>
          <p:nvPr/>
        </p:nvSpPr>
        <p:spPr>
          <a:xfrm>
            <a:off x="3863119" y="2889364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그러나</a:t>
            </a:r>
            <a:r>
              <a:rPr kumimoji="1" lang="ko-KR" altLang="en-US" b="1" dirty="0"/>
              <a:t> 여러가지 문제점이 있는데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BC0FC-A84D-0341-98AF-77C34E6AD90B}"/>
              </a:ext>
            </a:extLst>
          </p:cNvPr>
          <p:cNvSpPr txBox="1"/>
          <p:nvPr/>
        </p:nvSpPr>
        <p:spPr>
          <a:xfrm>
            <a:off x="3690759" y="3768812"/>
            <a:ext cx="5123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샘플의 분포에 대한 정보가 없다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반복의  횟수에 대한 정보가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극단적으로 다른 분포의 샘플을 같은 모양으로</a:t>
            </a:r>
            <a:endParaRPr kumimoji="1" lang="en-US" altLang="ko-KR" dirty="0"/>
          </a:p>
          <a:p>
            <a:r>
              <a:rPr kumimoji="1" lang="ko-KR" altLang="en-US" dirty="0"/>
              <a:t>표시함으로써 왜곡이 발생한다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960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C38826-7A36-1749-A99B-3CF5CDDE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8" y="1448830"/>
            <a:ext cx="7068065" cy="4417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E3B61-FA82-3643-A80A-106327C03F14}"/>
              </a:ext>
            </a:extLst>
          </p:cNvPr>
          <p:cNvSpPr txBox="1"/>
          <p:nvPr/>
        </p:nvSpPr>
        <p:spPr>
          <a:xfrm>
            <a:off x="593124" y="802499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＇</a:t>
            </a:r>
            <a:r>
              <a:rPr kumimoji="1" lang="en-US" altLang="ko-Kore-KR" dirty="0"/>
              <a:t>Dynamite Plot’ 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으로는</a:t>
            </a:r>
            <a:r>
              <a:rPr kumimoji="1" lang="ko-KR" altLang="en-US" dirty="0"/>
              <a:t> 분명히</a:t>
            </a:r>
            <a:endParaRPr kumimoji="1" lang="en-US" altLang="ko-KR" dirty="0"/>
          </a:p>
          <a:p>
            <a:r>
              <a:rPr kumimoji="1" lang="ko-KR" altLang="en-US" dirty="0"/>
              <a:t>통계적으로 유의한 것처럼 보이나</a:t>
            </a:r>
            <a:endParaRPr kumimoji="1" lang="ko-Kore-KR" altLang="en-US" dirty="0"/>
          </a:p>
        </p:txBody>
      </p:sp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79B5EC43-75B9-F54B-85A7-1463E8E8D6FD}"/>
              </a:ext>
            </a:extLst>
          </p:cNvPr>
          <p:cNvSpPr/>
          <p:nvPr/>
        </p:nvSpPr>
        <p:spPr>
          <a:xfrm>
            <a:off x="7179276" y="1334529"/>
            <a:ext cx="704335" cy="5715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B87B2-0BEE-D84F-912F-AA27FEF4D3CC}"/>
              </a:ext>
            </a:extLst>
          </p:cNvPr>
          <p:cNvSpPr txBox="1"/>
          <p:nvPr/>
        </p:nvSpPr>
        <p:spPr>
          <a:xfrm>
            <a:off x="8007178" y="1259698"/>
            <a:ext cx="1120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사실은</a:t>
            </a:r>
            <a:endParaRPr kumimoji="1" lang="en-US" altLang="ko-Kore-KR" dirty="0"/>
          </a:p>
          <a:p>
            <a:r>
              <a:rPr kumimoji="1" lang="ko-Kore-KR" altLang="en-US" dirty="0"/>
              <a:t>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Outlier</a:t>
            </a:r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때문임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5E49C-1AD3-274D-9EDD-F3C89576E7C3}"/>
              </a:ext>
            </a:extLst>
          </p:cNvPr>
          <p:cNvSpPr txBox="1"/>
          <p:nvPr/>
        </p:nvSpPr>
        <p:spPr>
          <a:xfrm>
            <a:off x="1828300" y="6006077"/>
            <a:ext cx="548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Outlier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제거하면 더이상 통계적으로 유의하지 않음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440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5A3747-9402-FF41-9D07-D48DB617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51" y="267214"/>
            <a:ext cx="6005384" cy="375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F8D589-D0FA-CD4A-9FAF-5056B140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24" y="4014579"/>
            <a:ext cx="2294238" cy="2867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BC2FC-6B2A-8047-9BCD-544337A004BA}"/>
              </a:ext>
            </a:extLst>
          </p:cNvPr>
          <p:cNvSpPr txBox="1"/>
          <p:nvPr/>
        </p:nvSpPr>
        <p:spPr>
          <a:xfrm>
            <a:off x="5744474" y="4020579"/>
            <a:ext cx="2721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분명히</a:t>
            </a:r>
            <a:r>
              <a:rPr kumimoji="1" lang="ko-KR" altLang="en-US" dirty="0"/>
              <a:t> 큰 차이가 나는</a:t>
            </a:r>
            <a:endParaRPr kumimoji="1" lang="en-US" altLang="ko-KR" dirty="0"/>
          </a:p>
          <a:p>
            <a:r>
              <a:rPr kumimoji="1" lang="ko-KR" altLang="en-US" dirty="0"/>
              <a:t>데이터이나 </a:t>
            </a:r>
            <a:endParaRPr kumimoji="1" lang="en-US" altLang="ko-KR" dirty="0"/>
          </a:p>
          <a:p>
            <a:r>
              <a:rPr kumimoji="1" lang="en-US" altLang="ko-Kore-KR" dirty="0"/>
              <a:t>Dynamite Plot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그리면</a:t>
            </a:r>
            <a:endParaRPr kumimoji="1" lang="en-US" altLang="ko-KR" dirty="0"/>
          </a:p>
          <a:p>
            <a:r>
              <a:rPr kumimoji="1" lang="ko-KR" altLang="en-US" dirty="0"/>
              <a:t>동일한 그래프가 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821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939B5-E3CD-114B-889C-66F4A6FB67F4}"/>
              </a:ext>
            </a:extLst>
          </p:cNvPr>
          <p:cNvSpPr txBox="1"/>
          <p:nvPr/>
        </p:nvSpPr>
        <p:spPr>
          <a:xfrm>
            <a:off x="2170857" y="365346"/>
            <a:ext cx="506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Avoid Dynamite Plot at all costs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9160F-539C-ED49-A5AA-6054E4E759B1}"/>
              </a:ext>
            </a:extLst>
          </p:cNvPr>
          <p:cNvSpPr txBox="1"/>
          <p:nvPr/>
        </p:nvSpPr>
        <p:spPr>
          <a:xfrm>
            <a:off x="494270" y="1569308"/>
            <a:ext cx="735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많은 통계학자나 저널들은 요즘 </a:t>
            </a:r>
            <a:r>
              <a:rPr kumimoji="1" lang="en-US" altLang="ko-KR" b="1" dirty="0"/>
              <a:t>Dynamite Plot </a:t>
            </a:r>
            <a:r>
              <a:rPr kumimoji="1" lang="ko-KR" altLang="en-US" b="1" dirty="0"/>
              <a:t>의 사용을 </a:t>
            </a:r>
            <a:r>
              <a:rPr kumimoji="1" lang="ko-KR" altLang="en-US" b="1" dirty="0" err="1"/>
              <a:t>비추하고</a:t>
            </a:r>
            <a:r>
              <a:rPr kumimoji="1" lang="ko-KR" altLang="en-US" b="1" dirty="0"/>
              <a:t>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1E401-E1C1-134A-BD1B-4B99B11B438F}"/>
              </a:ext>
            </a:extLst>
          </p:cNvPr>
          <p:cNvSpPr txBox="1"/>
          <p:nvPr/>
        </p:nvSpPr>
        <p:spPr>
          <a:xfrm>
            <a:off x="836746" y="2125986"/>
            <a:ext cx="747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Dynamite Plot </a:t>
            </a:r>
            <a:r>
              <a:rPr kumimoji="1" lang="ko-KR" altLang="en-US" dirty="0"/>
              <a:t>을 사용하면 </a:t>
            </a:r>
            <a:r>
              <a:rPr kumimoji="1" lang="en-US" altLang="ko-KR" dirty="0"/>
              <a:t>Paper Revision</a:t>
            </a:r>
            <a:r>
              <a:rPr kumimoji="1" lang="ko-KR" altLang="en-US" dirty="0"/>
              <a:t>도중 교체하라는 요구도 들어옴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2BF1-67F4-3A4A-8963-996487EBCBF2}"/>
              </a:ext>
            </a:extLst>
          </p:cNvPr>
          <p:cNvSpPr txBox="1"/>
          <p:nvPr/>
        </p:nvSpPr>
        <p:spPr>
          <a:xfrm>
            <a:off x="2804985" y="2682664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그렇다면</a:t>
            </a:r>
            <a:r>
              <a:rPr kumimoji="1" lang="ko-KR" altLang="en-US" dirty="0"/>
              <a:t> 어떻게 해야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BC4E7-DC27-5548-8A59-3AEEECF9B9A5}"/>
              </a:ext>
            </a:extLst>
          </p:cNvPr>
          <p:cNvSpPr txBox="1"/>
          <p:nvPr/>
        </p:nvSpPr>
        <p:spPr>
          <a:xfrm>
            <a:off x="1754946" y="3051996"/>
            <a:ext cx="563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Box Plot </a:t>
            </a:r>
            <a:r>
              <a:rPr kumimoji="1" lang="ko-Kore-KR" altLang="en-US" b="1" dirty="0"/>
              <a:t>혹은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Scatter Plot,</a:t>
            </a:r>
            <a:r>
              <a:rPr kumimoji="1" lang="ko-KR" altLang="en-US" b="1" dirty="0"/>
              <a:t> 혹은 </a:t>
            </a:r>
            <a:r>
              <a:rPr kumimoji="1" lang="en-US" altLang="ko-KR" b="1" dirty="0"/>
              <a:t>Violin Plot </a:t>
            </a:r>
            <a:r>
              <a:rPr kumimoji="1" lang="ko-KR" altLang="en-US" b="1" dirty="0"/>
              <a:t>을 사용하자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F96CC-B6E5-694E-9945-50905673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1" y="3546280"/>
            <a:ext cx="3730640" cy="2595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B7139A-9453-6C4A-951B-1FAE06EB8757}"/>
              </a:ext>
            </a:extLst>
          </p:cNvPr>
          <p:cNvSpPr txBox="1"/>
          <p:nvPr/>
        </p:nvSpPr>
        <p:spPr>
          <a:xfrm>
            <a:off x="2719116" y="7613757"/>
            <a:ext cx="545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Box Plot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9CA8B-68AD-0E4B-B4C5-654E07D1D367}"/>
              </a:ext>
            </a:extLst>
          </p:cNvPr>
          <p:cNvSpPr txBox="1"/>
          <p:nvPr/>
        </p:nvSpPr>
        <p:spPr>
          <a:xfrm>
            <a:off x="2231337" y="4705802"/>
            <a:ext cx="260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중간값</a:t>
            </a:r>
            <a:endParaRPr kumimoji="1" lang="en-US" altLang="ko-KR" sz="1200" dirty="0"/>
          </a:p>
          <a:p>
            <a:r>
              <a:rPr kumimoji="1" lang="en-US" altLang="ko-KR" sz="1200" dirty="0"/>
              <a:t>Median</a:t>
            </a:r>
          </a:p>
          <a:p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C2319-AEF0-B64A-AB5A-3A6176359702}"/>
              </a:ext>
            </a:extLst>
          </p:cNvPr>
          <p:cNvSpPr txBox="1"/>
          <p:nvPr/>
        </p:nvSpPr>
        <p:spPr>
          <a:xfrm>
            <a:off x="3019170" y="4259592"/>
            <a:ext cx="2307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상위 </a:t>
            </a:r>
            <a:r>
              <a:rPr kumimoji="1" lang="en-US" altLang="ko-KR" sz="1200" dirty="0"/>
              <a:t>25% </a:t>
            </a:r>
          </a:p>
          <a:p>
            <a:pPr algn="ctr"/>
            <a:r>
              <a:rPr kumimoji="1" lang="en-US" altLang="ko-KR" sz="1200" dirty="0"/>
              <a:t>Q1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C7A17-A2FF-7C40-BB71-7A94708BB18E}"/>
              </a:ext>
            </a:extLst>
          </p:cNvPr>
          <p:cNvSpPr txBox="1"/>
          <p:nvPr/>
        </p:nvSpPr>
        <p:spPr>
          <a:xfrm>
            <a:off x="3573843" y="5054683"/>
            <a:ext cx="131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하위 </a:t>
            </a:r>
            <a:r>
              <a:rPr kumimoji="1" lang="en-US" altLang="ko-KR" sz="1200" dirty="0"/>
              <a:t>75% </a:t>
            </a:r>
          </a:p>
          <a:p>
            <a:pPr algn="ctr"/>
            <a:r>
              <a:rPr kumimoji="1" lang="en-US" altLang="ko-KR" sz="1200" dirty="0"/>
              <a:t>Q3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5DF1C-EDCD-EC46-A19C-07FC594E10CD}"/>
              </a:ext>
            </a:extLst>
          </p:cNvPr>
          <p:cNvSpPr txBox="1"/>
          <p:nvPr/>
        </p:nvSpPr>
        <p:spPr>
          <a:xfrm>
            <a:off x="2257996" y="6317828"/>
            <a:ext cx="92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Boxplot</a:t>
            </a:r>
            <a:endParaRPr kumimoji="1" lang="ko-Kore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533048-94E2-2540-A2F8-EA553CA7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91" y="3511882"/>
            <a:ext cx="3730640" cy="2664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A2C2EA-9D71-0D4F-A387-EEC807B2A5B6}"/>
              </a:ext>
            </a:extLst>
          </p:cNvPr>
          <p:cNvSpPr txBox="1"/>
          <p:nvPr/>
        </p:nvSpPr>
        <p:spPr>
          <a:xfrm>
            <a:off x="5963766" y="6317828"/>
            <a:ext cx="128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Scatter Plot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050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85B5B95-9E88-F240-9DD6-E8ABDC00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178"/>
            <a:ext cx="4057135" cy="28979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CF28E-E529-E146-B574-F522C44975AF}"/>
              </a:ext>
            </a:extLst>
          </p:cNvPr>
          <p:cNvSpPr txBox="1"/>
          <p:nvPr/>
        </p:nvSpPr>
        <p:spPr>
          <a:xfrm>
            <a:off x="862429" y="116084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Boxplot + Scatter Plot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70958-E3A0-674D-9A74-4887684793CA}"/>
              </a:ext>
            </a:extLst>
          </p:cNvPr>
          <p:cNvSpPr txBox="1"/>
          <p:nvPr/>
        </p:nvSpPr>
        <p:spPr>
          <a:xfrm>
            <a:off x="34880" y="4785728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실제 데이터의 분포를 모두 볼 수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46BB69-D029-EF43-9C0B-8D45473B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76" y="1530178"/>
            <a:ext cx="4267200" cy="304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FD3C11-65BC-CB44-8B34-A6E8633EF4A9}"/>
              </a:ext>
            </a:extLst>
          </p:cNvPr>
          <p:cNvSpPr txBox="1"/>
          <p:nvPr/>
        </p:nvSpPr>
        <p:spPr>
          <a:xfrm>
            <a:off x="4572000" y="4785728"/>
            <a:ext cx="477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데이터의</a:t>
            </a:r>
            <a:r>
              <a:rPr kumimoji="1" lang="ko-KR" altLang="en-US" b="1" dirty="0"/>
              <a:t> 숫자가 수천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수만개</a:t>
            </a:r>
            <a:r>
              <a:rPr kumimoji="1" lang="ko-KR" altLang="en-US" b="1" dirty="0"/>
              <a:t> 정도로 많다면</a:t>
            </a:r>
            <a:r>
              <a:rPr kumimoji="1" lang="en-US" altLang="ko-KR" b="1" dirty="0"/>
              <a:t>..</a:t>
            </a:r>
          </a:p>
          <a:p>
            <a:r>
              <a:rPr kumimoji="1" lang="en-US" altLang="ko-Kore-KR" b="1" dirty="0"/>
              <a:t>Violin Plot/Ridge Plot </a:t>
            </a:r>
            <a:r>
              <a:rPr kumimoji="1" lang="ko-KR" altLang="en-US" b="1" dirty="0"/>
              <a:t>을 사용할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453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721C9A-49F0-F445-BD60-893C516B90BE}"/>
              </a:ext>
            </a:extLst>
          </p:cNvPr>
          <p:cNvSpPr txBox="1"/>
          <p:nvPr/>
        </p:nvSpPr>
        <p:spPr>
          <a:xfrm>
            <a:off x="3459893" y="271849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데이터</a:t>
            </a:r>
            <a:r>
              <a:rPr kumimoji="1" lang="ko-KR" altLang="en-US" sz="2400" b="1" dirty="0"/>
              <a:t> 변환 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6BEAA-C8BB-A749-9271-9F78C3E29970}"/>
              </a:ext>
            </a:extLst>
          </p:cNvPr>
          <p:cNvSpPr txBox="1"/>
          <p:nvPr/>
        </p:nvSpPr>
        <p:spPr>
          <a:xfrm>
            <a:off x="642551" y="1013254"/>
            <a:ext cx="654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흔히</a:t>
            </a:r>
            <a:r>
              <a:rPr kumimoji="1" lang="ko-KR" altLang="en-US" b="1" dirty="0"/>
              <a:t> 많은 표 형식의 데이터는 이렇게 되어 있는 경우가 많으나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A7B1AB-3137-304E-B80F-2CD7754E6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851161"/>
              </p:ext>
            </p:extLst>
          </p:nvPr>
        </p:nvGraphicFramePr>
        <p:xfrm>
          <a:off x="102673" y="1662326"/>
          <a:ext cx="5674370" cy="22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874">
                  <a:extLst>
                    <a:ext uri="{9D8B030D-6E8A-4147-A177-3AD203B41FA5}">
                      <a16:colId xmlns:a16="http://schemas.microsoft.com/office/drawing/2014/main" val="1066461234"/>
                    </a:ext>
                  </a:extLst>
                </a:gridCol>
                <a:gridCol w="1134874">
                  <a:extLst>
                    <a:ext uri="{9D8B030D-6E8A-4147-A177-3AD203B41FA5}">
                      <a16:colId xmlns:a16="http://schemas.microsoft.com/office/drawing/2014/main" val="2696061452"/>
                    </a:ext>
                  </a:extLst>
                </a:gridCol>
                <a:gridCol w="1134874">
                  <a:extLst>
                    <a:ext uri="{9D8B030D-6E8A-4147-A177-3AD203B41FA5}">
                      <a16:colId xmlns:a16="http://schemas.microsoft.com/office/drawing/2014/main" val="3992579745"/>
                    </a:ext>
                  </a:extLst>
                </a:gridCol>
                <a:gridCol w="1134874">
                  <a:extLst>
                    <a:ext uri="{9D8B030D-6E8A-4147-A177-3AD203B41FA5}">
                      <a16:colId xmlns:a16="http://schemas.microsoft.com/office/drawing/2014/main" val="860446713"/>
                    </a:ext>
                  </a:extLst>
                </a:gridCol>
                <a:gridCol w="1134874">
                  <a:extLst>
                    <a:ext uri="{9D8B030D-6E8A-4147-A177-3AD203B41FA5}">
                      <a16:colId xmlns:a16="http://schemas.microsoft.com/office/drawing/2014/main" val="613687754"/>
                    </a:ext>
                  </a:extLst>
                </a:gridCol>
              </a:tblGrid>
              <a:tr h="3576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321867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57216"/>
                  </a:ext>
                </a:extLst>
              </a:tr>
              <a:tr h="379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91276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21155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9520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39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2DF6619-3DF9-5849-BE04-B79D79A7D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29313"/>
              </p:ext>
            </p:extLst>
          </p:nvPr>
        </p:nvGraphicFramePr>
        <p:xfrm>
          <a:off x="6079524" y="1647998"/>
          <a:ext cx="2829697" cy="44494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8605">
                  <a:extLst>
                    <a:ext uri="{9D8B030D-6E8A-4147-A177-3AD203B41FA5}">
                      <a16:colId xmlns:a16="http://schemas.microsoft.com/office/drawing/2014/main" val="3766763681"/>
                    </a:ext>
                  </a:extLst>
                </a:gridCol>
                <a:gridCol w="1631092">
                  <a:extLst>
                    <a:ext uri="{9D8B030D-6E8A-4147-A177-3AD203B41FA5}">
                      <a16:colId xmlns:a16="http://schemas.microsoft.com/office/drawing/2014/main" val="1000199468"/>
                    </a:ext>
                  </a:extLst>
                </a:gridCol>
              </a:tblGrid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Value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1417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7394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64765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68588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71038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34089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056020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48352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155596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3494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…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….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10937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4673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5F4550-F8B9-E844-837D-E298B5E3B431}"/>
              </a:ext>
            </a:extLst>
          </p:cNvPr>
          <p:cNvSpPr txBox="1"/>
          <p:nvPr/>
        </p:nvSpPr>
        <p:spPr>
          <a:xfrm>
            <a:off x="6883435" y="6286495"/>
            <a:ext cx="11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Long Form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68FF3-DA61-A24F-A56D-686E3E96D966}"/>
              </a:ext>
            </a:extLst>
          </p:cNvPr>
          <p:cNvSpPr txBox="1"/>
          <p:nvPr/>
        </p:nvSpPr>
        <p:spPr>
          <a:xfrm>
            <a:off x="2238020" y="4001347"/>
            <a:ext cx="12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Wide Form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6963C-A569-F44B-BF6A-4EF88D0DCE57}"/>
              </a:ext>
            </a:extLst>
          </p:cNvPr>
          <p:cNvSpPr txBox="1"/>
          <p:nvPr/>
        </p:nvSpPr>
        <p:spPr>
          <a:xfrm>
            <a:off x="71986" y="5451135"/>
            <a:ext cx="4500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데이터 시각화를 위해서는 ’</a:t>
            </a:r>
            <a:r>
              <a:rPr kumimoji="1" lang="en-US" altLang="ko-KR" b="1" dirty="0"/>
              <a:t>Long Form’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변환해야 하는 경우가 많음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3112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5C016C-A541-4D43-9114-B5177F9BD05C}"/>
              </a:ext>
            </a:extLst>
          </p:cNvPr>
          <p:cNvSpPr txBox="1"/>
          <p:nvPr/>
        </p:nvSpPr>
        <p:spPr>
          <a:xfrm>
            <a:off x="416888" y="815546"/>
            <a:ext cx="8310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/>
              <a:t>https://s3.amazonaws.com/</a:t>
            </a:r>
            <a:r>
              <a:rPr kumimoji="1" lang="en" altLang="ko-Kore-KR" sz="1600" dirty="0" err="1"/>
              <a:t>assets.datacamp.com</a:t>
            </a:r>
            <a:r>
              <a:rPr kumimoji="1" lang="en" altLang="ko-Kore-KR" sz="1600" dirty="0"/>
              <a:t>/</a:t>
            </a:r>
            <a:r>
              <a:rPr kumimoji="1" lang="en" altLang="ko-Kore-KR" sz="1600" dirty="0" err="1"/>
              <a:t>blog_assets</a:t>
            </a:r>
            <a:r>
              <a:rPr kumimoji="1" lang="en" altLang="ko-Kore-KR" sz="1600" dirty="0"/>
              <a:t>/</a:t>
            </a:r>
            <a:r>
              <a:rPr kumimoji="1" lang="en" altLang="ko-Kore-KR" sz="1600" dirty="0" err="1"/>
              <a:t>Python_Seaborn_Cheat_Sheet.pdf</a:t>
            </a:r>
            <a:endParaRPr kumimoji="1" lang="ko-Kore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4B2B-BD62-7F4C-A1DF-2D57C1B2EEB1}"/>
              </a:ext>
            </a:extLst>
          </p:cNvPr>
          <p:cNvSpPr txBox="1"/>
          <p:nvPr/>
        </p:nvSpPr>
        <p:spPr>
          <a:xfrm>
            <a:off x="2903838" y="195206"/>
            <a:ext cx="250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Cheat Sheet for Seaborn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C762411-2A80-2A41-A236-6F8C0A0B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" y="1154100"/>
            <a:ext cx="7722973" cy="55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6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00B466-9AEA-F642-B825-9DBC81FF8780}"/>
              </a:ext>
            </a:extLst>
          </p:cNvPr>
          <p:cNvSpPr txBox="1"/>
          <p:nvPr/>
        </p:nvSpPr>
        <p:spPr>
          <a:xfrm>
            <a:off x="3249826" y="271849"/>
            <a:ext cx="239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Cheat Sheet for Pandas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4FECA-7EE5-EE4C-9C53-9EA01A5D4F99}"/>
              </a:ext>
            </a:extLst>
          </p:cNvPr>
          <p:cNvSpPr txBox="1"/>
          <p:nvPr/>
        </p:nvSpPr>
        <p:spPr>
          <a:xfrm>
            <a:off x="271849" y="790832"/>
            <a:ext cx="509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pandas.pydata.org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Pandas_Cheat_Sheet.pdf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77BA950-01AD-A747-8DAC-E62BF077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3" y="1160164"/>
            <a:ext cx="6580574" cy="51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4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92ECFBA-D186-2A41-8552-ED6B2309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0" y="0"/>
            <a:ext cx="87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99982"/>
              </p:ext>
            </p:extLst>
          </p:nvPr>
        </p:nvGraphicFramePr>
        <p:xfrm>
          <a:off x="476926" y="646331"/>
          <a:ext cx="6876011" cy="58698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수치 계산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Numpy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통계처리 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107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CA0F9-1D84-F54E-A445-81FF8FFA08E3}"/>
              </a:ext>
            </a:extLst>
          </p:cNvPr>
          <p:cNvSpPr txBox="1"/>
          <p:nvPr/>
        </p:nvSpPr>
        <p:spPr>
          <a:xfrm>
            <a:off x="2603090" y="211692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탐색적 데이터 분석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68BA2-DCFC-5C46-B275-4DCD6DC60E9C}"/>
              </a:ext>
            </a:extLst>
          </p:cNvPr>
          <p:cNvSpPr txBox="1"/>
          <p:nvPr/>
        </p:nvSpPr>
        <p:spPr>
          <a:xfrm>
            <a:off x="501443" y="1523968"/>
            <a:ext cx="83924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많은 데이터 분석의 시작은 데이터의 기본 특성을 파악하는 것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어떻게 하면 데이터의 기본 특성을 파악할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R" dirty="0"/>
              <a:t>-</a:t>
            </a:r>
            <a:r>
              <a:rPr kumimoji="1" lang="ko-Kore-KR" altLang="en-US" dirty="0"/>
              <a:t> </a:t>
            </a:r>
            <a:r>
              <a:rPr kumimoji="1" lang="ko-KR" altLang="en-US" dirty="0"/>
              <a:t>기술 통계 </a:t>
            </a:r>
            <a:r>
              <a:rPr kumimoji="1" lang="en-US" altLang="ko-KR" dirty="0"/>
              <a:t>(Descriptive Statistics) : </a:t>
            </a:r>
            <a:r>
              <a:rPr kumimoji="1" lang="ko-KR" altLang="en-US" dirty="0"/>
              <a:t>평균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표준편차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중앙값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최빈값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사분위값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27395-E742-7045-A04E-D8FDD19AD54C}"/>
              </a:ext>
            </a:extLst>
          </p:cNvPr>
          <p:cNvSpPr txBox="1"/>
          <p:nvPr/>
        </p:nvSpPr>
        <p:spPr>
          <a:xfrm>
            <a:off x="501443" y="3001296"/>
            <a:ext cx="232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(Visualization)</a:t>
            </a:r>
            <a:endParaRPr kumimoji="1" lang="ko-Kore-KR" altLang="en-US" dirty="0"/>
          </a:p>
        </p:txBody>
      </p:sp>
      <p:pic>
        <p:nvPicPr>
          <p:cNvPr id="8" name="그림 7" descr="지도, 텍스트, 남자이(가) 표시된 사진&#10;&#10;자동 생성된 설명">
            <a:extLst>
              <a:ext uri="{FF2B5EF4-FFF2-40B4-BE49-F238E27FC236}">
                <a16:creationId xmlns:a16="http://schemas.microsoft.com/office/drawing/2014/main" id="{60BE5C2E-F552-1D4E-8C82-4E979DFB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4" y="3544909"/>
            <a:ext cx="4203292" cy="2661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DD595-B5C0-2D4B-8B33-FFB45BB0CECE}"/>
              </a:ext>
            </a:extLst>
          </p:cNvPr>
          <p:cNvSpPr txBox="1"/>
          <p:nvPr/>
        </p:nvSpPr>
        <p:spPr>
          <a:xfrm>
            <a:off x="3068280" y="769282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A6C40C-48ED-7D45-9560-05AD8A2B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3544909"/>
            <a:ext cx="3709353" cy="2467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ED1723-D104-3842-A9B2-9D2DB0D62B2D}"/>
              </a:ext>
            </a:extLst>
          </p:cNvPr>
          <p:cNvSpPr txBox="1"/>
          <p:nvPr/>
        </p:nvSpPr>
        <p:spPr>
          <a:xfrm>
            <a:off x="1663203" y="6280214"/>
            <a:ext cx="573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탐색적 데이터 분석을 통하여 가설을 정립하고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그 이후에 이 가설이 맞는지를 추론 통계를 통하여 입증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9545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498D89-E719-4449-9279-54A8229E9ECA}"/>
              </a:ext>
            </a:extLst>
          </p:cNvPr>
          <p:cNvSpPr txBox="1"/>
          <p:nvPr/>
        </p:nvSpPr>
        <p:spPr>
          <a:xfrm>
            <a:off x="2603090" y="2116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 시각화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CB39-B1C7-6D44-8C75-17D72AFBB77F}"/>
              </a:ext>
            </a:extLst>
          </p:cNvPr>
          <p:cNvSpPr txBox="1"/>
          <p:nvPr/>
        </p:nvSpPr>
        <p:spPr>
          <a:xfrm>
            <a:off x="202053" y="1243748"/>
            <a:ext cx="8739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데이터 시각화를 의식하지 않아도 우리는 연구를 하려면 필연적으로 데이터 시각화를</a:t>
            </a:r>
            <a:endParaRPr kumimoji="1" lang="en-US" altLang="ko-KR" b="1" dirty="0"/>
          </a:p>
          <a:p>
            <a:r>
              <a:rPr kumimoji="1" lang="ko-KR" altLang="en-US" b="1" dirty="0"/>
              <a:t>해야 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52F398-0D51-434C-A44E-69E626F2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17" y="1890079"/>
            <a:ext cx="4973272" cy="4133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187E4-08F7-D345-9BF1-D88F22922C19}"/>
              </a:ext>
            </a:extLst>
          </p:cNvPr>
          <p:cNvSpPr txBox="1"/>
          <p:nvPr/>
        </p:nvSpPr>
        <p:spPr>
          <a:xfrm>
            <a:off x="827860" y="5838605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Jo </a:t>
            </a:r>
            <a:r>
              <a:rPr kumimoji="1" lang="en-US" altLang="ko-Kore-KR" i="1" dirty="0"/>
              <a:t>et al. </a:t>
            </a:r>
            <a:r>
              <a:rPr kumimoji="1" lang="en-US" altLang="ko-Kore-KR" dirty="0"/>
              <a:t>JCS 2015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B950D-786F-3E46-B9AF-6DF6D66C7F94}"/>
              </a:ext>
            </a:extLst>
          </p:cNvPr>
          <p:cNvSpPr txBox="1"/>
          <p:nvPr/>
        </p:nvSpPr>
        <p:spPr>
          <a:xfrm>
            <a:off x="5138163" y="5291086"/>
            <a:ext cx="47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지놈</a:t>
            </a:r>
            <a:r>
              <a:rPr kumimoji="1" lang="ko-KR" altLang="en-US" dirty="0"/>
              <a:t> 스케일의 연구가 아닌 소규모 연구에서도 데이터 시각화는 기본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820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A0730D-B566-A34A-832A-267E3297347E}"/>
              </a:ext>
            </a:extLst>
          </p:cNvPr>
          <p:cNvSpPr txBox="1"/>
          <p:nvPr/>
        </p:nvSpPr>
        <p:spPr>
          <a:xfrm>
            <a:off x="1194014" y="256662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 시각화를 위한 소프트웨어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55455B-BACA-6D40-B41D-AC61BD06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29" y="1337726"/>
            <a:ext cx="5241763" cy="4182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C0C219-C24E-5C44-B2D1-7F523D27F7A5}"/>
              </a:ext>
            </a:extLst>
          </p:cNvPr>
          <p:cNvSpPr txBox="1"/>
          <p:nvPr/>
        </p:nvSpPr>
        <p:spPr>
          <a:xfrm>
            <a:off x="259626" y="5740572"/>
            <a:ext cx="6787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엑셀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그러나 엑셀은 주로 금융 데이터를 다루기 위한 소프트웨어이므로</a:t>
            </a:r>
            <a:endParaRPr kumimoji="1" lang="en-US" altLang="ko-KR" dirty="0"/>
          </a:p>
          <a:p>
            <a:r>
              <a:rPr kumimoji="1" lang="ko-KR" altLang="en-US" dirty="0"/>
              <a:t>과학적인 시각화에 반드시 적합하지는 않다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211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FED430-9418-1A49-9B28-57B9380D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" y="1956873"/>
            <a:ext cx="4172637" cy="2780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781CF-69B6-BD42-A80D-955823DC1847}"/>
              </a:ext>
            </a:extLst>
          </p:cNvPr>
          <p:cNvSpPr txBox="1"/>
          <p:nvPr/>
        </p:nvSpPr>
        <p:spPr>
          <a:xfrm>
            <a:off x="2120752" y="257713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전용 상용 소프트웨어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9-76D3-CD4F-B574-A95B843F95A0}"/>
              </a:ext>
            </a:extLst>
          </p:cNvPr>
          <p:cNvSpPr txBox="1"/>
          <p:nvPr/>
        </p:nvSpPr>
        <p:spPr>
          <a:xfrm>
            <a:off x="1543986" y="15875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Graphpad</a:t>
            </a: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 Prism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82C676-801B-924F-8B04-D4599306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82" y="1956544"/>
            <a:ext cx="4630929" cy="29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90AC35-D362-FD4A-ADF4-7F7246E9B454}"/>
              </a:ext>
            </a:extLst>
          </p:cNvPr>
          <p:cNvSpPr txBox="1"/>
          <p:nvPr/>
        </p:nvSpPr>
        <p:spPr>
          <a:xfrm>
            <a:off x="6145967" y="158754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EB432-8BB1-3445-9A8B-E66EE47CF8D6}"/>
              </a:ext>
            </a:extLst>
          </p:cNvPr>
          <p:cNvSpPr txBox="1"/>
          <p:nvPr/>
        </p:nvSpPr>
        <p:spPr>
          <a:xfrm>
            <a:off x="1049311" y="5486400"/>
            <a:ext cx="7359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기능이 제한적 </a:t>
            </a:r>
            <a:endParaRPr kumimoji="1" lang="en-US" altLang="ko-KR" dirty="0"/>
          </a:p>
          <a:p>
            <a:r>
              <a:rPr kumimoji="1" lang="ko-KR" altLang="en-US" dirty="0"/>
              <a:t>대량의 </a:t>
            </a:r>
            <a:r>
              <a:rPr kumimoji="1" lang="ko-KR" altLang="en-US" dirty="0" err="1"/>
              <a:t>지놈</a:t>
            </a:r>
            <a:r>
              <a:rPr kumimoji="1" lang="ko-KR" altLang="en-US" dirty="0"/>
              <a:t> 수준의 데이터와 연동하여 사용하기에는 적합하지는 않다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C83C4-1AC2-C241-B019-88394849AD5E}"/>
              </a:ext>
            </a:extLst>
          </p:cNvPr>
          <p:cNvSpPr txBox="1"/>
          <p:nvPr/>
        </p:nvSpPr>
        <p:spPr>
          <a:xfrm>
            <a:off x="1049311" y="4824595"/>
            <a:ext cx="490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비교적 수월하게 </a:t>
            </a:r>
            <a:r>
              <a:rPr kumimoji="1" lang="en-US" altLang="ko-KR" b="1" dirty="0"/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컴맹도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시각화를 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40251-2A6A-3C4D-AA22-E71BB36F8CB1}"/>
              </a:ext>
            </a:extLst>
          </p:cNvPr>
          <p:cNvSpPr txBox="1"/>
          <p:nvPr/>
        </p:nvSpPr>
        <p:spPr>
          <a:xfrm>
            <a:off x="239140" y="48245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FC9D5-C93E-884E-B310-7E22DF484DAA}"/>
              </a:ext>
            </a:extLst>
          </p:cNvPr>
          <p:cNvSpPr txBox="1"/>
          <p:nvPr/>
        </p:nvSpPr>
        <p:spPr>
          <a:xfrm>
            <a:off x="239140" y="57897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단</a:t>
            </a:r>
          </a:p>
        </p:txBody>
      </p:sp>
    </p:spTree>
    <p:extLst>
      <p:ext uri="{BB962C8B-B14F-4D97-AF65-F5344CB8AC3E}">
        <p14:creationId xmlns:p14="http://schemas.microsoft.com/office/powerpoint/2010/main" val="141341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1769A-2ADF-7B42-8275-5841D92C2279}"/>
              </a:ext>
            </a:extLst>
          </p:cNvPr>
          <p:cNvSpPr txBox="1"/>
          <p:nvPr/>
        </p:nvSpPr>
        <p:spPr>
          <a:xfrm>
            <a:off x="2120752" y="257713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/>
                <a:cs typeface="Arial"/>
              </a:rPr>
              <a:t>Python</a:t>
            </a:r>
            <a:r>
              <a:rPr lang="ko-KR" altLang="en-US" sz="3600" b="1" dirty="0">
                <a:latin typeface="Arial"/>
                <a:cs typeface="Arial"/>
              </a:rPr>
              <a:t>에서의 데이터 시각화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002133-5F18-CD49-92FF-147E0FA9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53" y="2551697"/>
            <a:ext cx="4343610" cy="4306303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1D35ADB8-EF47-1F41-99FC-A1B4B475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053" y="1033409"/>
            <a:ext cx="9144000" cy="17237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205CE2-ACEB-AD44-8578-262256BD7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09" y="2821888"/>
            <a:ext cx="4359938" cy="39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9507D-0817-6A43-8373-5C41EE0ED403}"/>
              </a:ext>
            </a:extLst>
          </p:cNvPr>
          <p:cNvSpPr txBox="1"/>
          <p:nvPr/>
        </p:nvSpPr>
        <p:spPr>
          <a:xfrm>
            <a:off x="2643502" y="6553350"/>
            <a:ext cx="404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matplotlib.org</a:t>
            </a:r>
            <a:r>
              <a:rPr kumimoji="1" lang="en" altLang="ko-Kore-KR" dirty="0"/>
              <a:t>/gallery/</a:t>
            </a:r>
            <a:r>
              <a:rPr kumimoji="1" lang="en" altLang="ko-Kore-KR" dirty="0" err="1"/>
              <a:t>index.html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784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192515-C380-F14F-B15D-A86FE691C295}"/>
              </a:ext>
            </a:extLst>
          </p:cNvPr>
          <p:cNvSpPr txBox="1"/>
          <p:nvPr/>
        </p:nvSpPr>
        <p:spPr>
          <a:xfrm>
            <a:off x="3436375" y="265470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endParaRPr kumimoji="1" lang="ko-Kore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054A7B79-1C51-1944-AA5B-225C1D04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" y="1208342"/>
            <a:ext cx="3079714" cy="2345165"/>
          </a:xfrm>
          <a:prstGeom prst="rect">
            <a:avLst/>
          </a:prstGeom>
        </p:spPr>
      </p:pic>
      <p:pic>
        <p:nvPicPr>
          <p:cNvPr id="8" name="그림 7" descr="텍스트, 하얀색, 사진, 테이블이(가) 표시된 사진&#10;&#10;자동 생성된 설명">
            <a:extLst>
              <a:ext uri="{FF2B5EF4-FFF2-40B4-BE49-F238E27FC236}">
                <a16:creationId xmlns:a16="http://schemas.microsoft.com/office/drawing/2014/main" id="{A2EBF0C3-9DD4-3142-BF81-DC3D4ECE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02" y="3744640"/>
            <a:ext cx="2864465" cy="28536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D76F68-C1F4-084C-A33D-DBCA5A41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3" y="3744640"/>
            <a:ext cx="3235622" cy="2700406"/>
          </a:xfrm>
          <a:prstGeom prst="rect">
            <a:avLst/>
          </a:prstGeom>
        </p:spPr>
      </p:pic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E64B2A4-EED9-5148-94CF-91C7E957F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75" y="1460055"/>
            <a:ext cx="3629409" cy="2093452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F1AE84F-316F-7A4B-8710-EDE60FBC8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495" y="2838155"/>
            <a:ext cx="2422140" cy="2345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210173-5A41-4E49-88A0-AF27BC3E9586}"/>
              </a:ext>
            </a:extLst>
          </p:cNvPr>
          <p:cNvSpPr txBox="1"/>
          <p:nvPr/>
        </p:nvSpPr>
        <p:spPr>
          <a:xfrm>
            <a:off x="344774" y="929390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seaborn.pydata.org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57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94731-E832-3A48-9B58-4A38322E1909}"/>
              </a:ext>
            </a:extLst>
          </p:cNvPr>
          <p:cNvSpPr txBox="1"/>
          <p:nvPr/>
        </p:nvSpPr>
        <p:spPr>
          <a:xfrm>
            <a:off x="977988" y="220500"/>
            <a:ext cx="642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파이썬을</a:t>
            </a:r>
            <a:r>
              <a:rPr kumimoji="1"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이용한 데이터 시각화의 단계 </a:t>
            </a:r>
            <a:endParaRPr kumimoji="1" lang="ko-Kore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A27F8-90E7-BD42-ACA0-FCDE7A6A2269}"/>
              </a:ext>
            </a:extLst>
          </p:cNvPr>
          <p:cNvSpPr txBox="1"/>
          <p:nvPr/>
        </p:nvSpPr>
        <p:spPr>
          <a:xfrm>
            <a:off x="1918742" y="110927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생정보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소프트웨어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외부 데이터베이스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DD153-3C60-2E42-B630-8CA196EC1A7D}"/>
              </a:ext>
            </a:extLst>
          </p:cNvPr>
          <p:cNvSpPr txBox="1"/>
          <p:nvPr/>
        </p:nvSpPr>
        <p:spPr>
          <a:xfrm>
            <a:off x="3025711" y="230306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Pandas </a:t>
            </a:r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D019D-2DD1-4B40-95D3-5E4DC93B121F}"/>
              </a:ext>
            </a:extLst>
          </p:cNvPr>
          <p:cNvSpPr txBox="1"/>
          <p:nvPr/>
        </p:nvSpPr>
        <p:spPr>
          <a:xfrm>
            <a:off x="2157563" y="355057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데이터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정리 및 추출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시각화를 위한 변형 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4D7A4-74CB-584A-9CDD-AF501683FEF0}"/>
              </a:ext>
            </a:extLst>
          </p:cNvPr>
          <p:cNvSpPr txBox="1"/>
          <p:nvPr/>
        </p:nvSpPr>
        <p:spPr>
          <a:xfrm>
            <a:off x="2996168" y="463147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Seaborn / Matplotlib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6EC4B-437E-AF47-BFED-6DD3D6059055}"/>
              </a:ext>
            </a:extLst>
          </p:cNvPr>
          <p:cNvSpPr txBox="1"/>
          <p:nvPr/>
        </p:nvSpPr>
        <p:spPr>
          <a:xfrm>
            <a:off x="1988860" y="5917181"/>
            <a:ext cx="373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Figure Export as pdf</a:t>
            </a:r>
          </a:p>
          <a:p>
            <a:pPr algn="ct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(Postprocessing in illustrator?)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F7783D92-C136-E240-9A81-FAAEA1679A79}"/>
              </a:ext>
            </a:extLst>
          </p:cNvPr>
          <p:cNvSpPr/>
          <p:nvPr/>
        </p:nvSpPr>
        <p:spPr>
          <a:xfrm>
            <a:off x="3650972" y="1553497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6D629215-01DD-3E4F-B028-D3A6507FEDF7}"/>
              </a:ext>
            </a:extLst>
          </p:cNvPr>
          <p:cNvSpPr/>
          <p:nvPr/>
        </p:nvSpPr>
        <p:spPr>
          <a:xfrm>
            <a:off x="3650972" y="2772553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1ECC720C-774B-C14B-9EDA-D8560A9D972F}"/>
              </a:ext>
            </a:extLst>
          </p:cNvPr>
          <p:cNvSpPr/>
          <p:nvPr/>
        </p:nvSpPr>
        <p:spPr>
          <a:xfrm>
            <a:off x="3636652" y="4044570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6AA2C8BC-592A-4441-A8AE-4B2BD8A63DBA}"/>
              </a:ext>
            </a:extLst>
          </p:cNvPr>
          <p:cNvSpPr/>
          <p:nvPr/>
        </p:nvSpPr>
        <p:spPr>
          <a:xfrm>
            <a:off x="3650972" y="5183262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213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29533</TotalTime>
  <Words>746</Words>
  <Application>Microsoft Macintosh PowerPoint</Application>
  <PresentationFormat>화면 슬라이드 쇼(4:3)</PresentationFormat>
  <Paragraphs>192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457</cp:revision>
  <dcterms:created xsi:type="dcterms:W3CDTF">2015-09-01T12:18:54Z</dcterms:created>
  <dcterms:modified xsi:type="dcterms:W3CDTF">2020-04-23T06:53:38Z</dcterms:modified>
</cp:coreProperties>
</file>